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2" r:id="rId1"/>
  </p:sldMasterIdLst>
  <p:notesMasterIdLst>
    <p:notesMasterId r:id="rId12"/>
  </p:notesMasterIdLst>
  <p:handoutMasterIdLst>
    <p:handoutMasterId r:id="rId13"/>
  </p:handoutMasterIdLst>
  <p:sldIdLst>
    <p:sldId id="469" r:id="rId2"/>
    <p:sldId id="463" r:id="rId3"/>
    <p:sldId id="498" r:id="rId4"/>
    <p:sldId id="499" r:id="rId5"/>
    <p:sldId id="500" r:id="rId6"/>
    <p:sldId id="501" r:id="rId7"/>
    <p:sldId id="517" r:id="rId8"/>
    <p:sldId id="518" r:id="rId9"/>
    <p:sldId id="519" r:id="rId10"/>
    <p:sldId id="514" r:id="rId11"/>
  </p:sldIdLst>
  <p:sldSz cx="21674138" cy="12192000"/>
  <p:notesSz cx="9934575" cy="6802438"/>
  <p:embeddedFontLst>
    <p:embeddedFont>
      <p:font typeface="HY헤드라인M" panose="02030600000101010101" pitchFamily="18" charset="-127"/>
      <p:regular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-윤고딕350" panose="020B0600000101010101" charset="-127"/>
      <p:regular r:id="rId23"/>
    </p:embeddedFont>
    <p:embeddedFont>
      <p:font typeface="Arial Black" panose="020B0A04020102020204" pitchFamily="34" charset="0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1" userDrawn="1">
          <p15:clr>
            <a:srgbClr val="A4A3A4"/>
          </p15:clr>
        </p15:guide>
        <p15:guide id="2" pos="6917" userDrawn="1">
          <p15:clr>
            <a:srgbClr val="A4A3A4"/>
          </p15:clr>
        </p15:guide>
        <p15:guide id="3" pos="4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594FF"/>
    <a:srgbClr val="34A8FF"/>
    <a:srgbClr val="00589A"/>
    <a:srgbClr val="EA8B00"/>
    <a:srgbClr val="0070C0"/>
    <a:srgbClr val="3298D6"/>
    <a:srgbClr val="FF9900"/>
    <a:srgbClr val="006600"/>
    <a:srgbClr val="0B6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2" autoAdjust="0"/>
    <p:restoredTop sz="95116" autoAdjust="0"/>
  </p:normalViewPr>
  <p:slideViewPr>
    <p:cSldViewPr snapToGrid="0">
      <p:cViewPr varScale="1">
        <p:scale>
          <a:sx n="63" d="100"/>
          <a:sy n="63" d="100"/>
        </p:scale>
        <p:origin x="636" y="102"/>
      </p:cViewPr>
      <p:guideLst>
        <p:guide orient="horz" pos="3931"/>
        <p:guide pos="6917"/>
        <p:guide pos="43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21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304673" cy="341154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7587" y="3"/>
            <a:ext cx="4304673" cy="341154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r">
              <a:defRPr sz="1200"/>
            </a:lvl1pPr>
          </a:lstStyle>
          <a:p>
            <a:fld id="{01BC8225-CD35-404D-B481-A253F6A024C5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6461286"/>
            <a:ext cx="4304673" cy="341154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7587" y="6461286"/>
            <a:ext cx="4304673" cy="341154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r">
              <a:defRPr sz="1200"/>
            </a:lvl1pPr>
          </a:lstStyle>
          <a:p>
            <a:fld id="{F48E1153-7DEA-447C-985D-36AEBE00CA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715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4673" cy="340068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7587" y="0"/>
            <a:ext cx="4304673" cy="340068"/>
          </a:xfrm>
          <a:prstGeom prst="rect">
            <a:avLst/>
          </a:prstGeom>
        </p:spPr>
        <p:txBody>
          <a:bodyPr vert="horz" lIns="91385" tIns="45693" rIns="91385" bIns="45693" rtlCol="0"/>
          <a:lstStyle>
            <a:lvl1pPr algn="r">
              <a:defRPr sz="1200"/>
            </a:lvl1pPr>
          </a:lstStyle>
          <a:p>
            <a:fld id="{6B5960A2-FE43-4C26-BC49-59C535D03CBE}" type="datetimeFigureOut">
              <a:rPr lang="ko-KR" altLang="en-US" smtClean="0"/>
              <a:pPr/>
              <a:t>2020-09-20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701925" y="511175"/>
            <a:ext cx="45307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85" tIns="45693" rIns="91385" bIns="456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22" y="3231188"/>
            <a:ext cx="7946734" cy="3060608"/>
          </a:xfrm>
          <a:prstGeom prst="rect">
            <a:avLst/>
          </a:prstGeom>
        </p:spPr>
        <p:txBody>
          <a:bodyPr vert="horz" lIns="91385" tIns="45693" rIns="91385" bIns="45693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6461287"/>
            <a:ext cx="4304673" cy="340067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7587" y="6461287"/>
            <a:ext cx="4304673" cy="340067"/>
          </a:xfrm>
          <a:prstGeom prst="rect">
            <a:avLst/>
          </a:prstGeom>
        </p:spPr>
        <p:txBody>
          <a:bodyPr vert="horz" lIns="91385" tIns="45693" rIns="91385" bIns="45693" rtlCol="0" anchor="b"/>
          <a:lstStyle>
            <a:lvl1pPr algn="r">
              <a:defRPr sz="1200"/>
            </a:lvl1pPr>
          </a:lstStyle>
          <a:p>
            <a:fld id="{69A07769-2779-479E-94ED-7473669E168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0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1983162" cy="12192000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8991600"/>
            <a:ext cx="2709267" cy="2957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0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3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6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21674138" cy="1219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4712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1674138" cy="12192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 cstate="screen">
            <a:clrChange>
              <a:clrFrom>
                <a:srgbClr val="135F76"/>
              </a:clrFrom>
              <a:clrTo>
                <a:srgbClr val="135F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25959" y="16041"/>
            <a:ext cx="3116163" cy="1155247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6608076" y="11421534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8F63A3B-78C7-47BE-AE5E-E10140E04643}" type="slidenum">
              <a:rPr lang="en-US" sz="2800" b="1" smtClean="0">
                <a:solidFill>
                  <a:schemeClr val="tx1"/>
                </a:solidFill>
              </a:rPr>
              <a:pPr/>
              <a:t>‹#›</a:t>
            </a:fld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1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9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8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5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41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22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67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3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25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7" r:id="rId12"/>
  </p:sldLayoutIdLst>
  <p:txStyles>
    <p:titleStyle>
      <a:lvl1pPr algn="l" defTabSz="1625529" rtl="0" eaLnBrk="1" latinLnBrk="1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1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1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1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1577979" y="2101894"/>
            <a:ext cx="18121726" cy="1085823"/>
          </a:xfrm>
          <a:prstGeom prst="rect">
            <a:avLst/>
          </a:prstGeom>
        </p:spPr>
        <p:txBody>
          <a:bodyPr/>
          <a:lstStyle>
            <a:lvl1pPr algn="l" defTabSz="162562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7822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80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70C0"/>
                </a:solidFill>
                <a:latin typeface="-윤고딕350" panose="02030504000101010101" pitchFamily="18" charset="-127"/>
                <a:ea typeface="-윤고딕350" panose="02030504000101010101" pitchFamily="18" charset="-127"/>
                <a:cs typeface="+mn-cs"/>
              </a:rPr>
              <a:t>IUT Online Lecture Service</a:t>
            </a:r>
            <a:endParaRPr lang="ko-KR" altLang="en-US" sz="80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70C0"/>
              </a:solidFill>
              <a:latin typeface="-윤고딕350" panose="02030504000101010101" pitchFamily="18" charset="-127"/>
              <a:ea typeface="-윤고딕350" panose="02030504000101010101" pitchFamily="18" charset="-127"/>
              <a:cs typeface="+mn-cs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219191" y="3882460"/>
            <a:ext cx="7002509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altLang="ko-KR" sz="4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Sep </a:t>
            </a:r>
            <a:r>
              <a:rPr lang="en-US" altLang="ko-KR" sz="4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2020</a:t>
            </a:r>
            <a:endParaRPr lang="en-US" altLang="ko-KR" sz="48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  <a:p>
            <a:pPr algn="r">
              <a:spcBef>
                <a:spcPct val="50000"/>
              </a:spcBef>
              <a:defRPr/>
            </a:pPr>
            <a:r>
              <a:rPr lang="en-US" altLang="ko-KR" sz="4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Academic Affairs and Admissions </a:t>
            </a:r>
            <a:r>
              <a:rPr lang="en-US" altLang="ko-KR" sz="48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Team</a:t>
            </a:r>
            <a:endParaRPr lang="en-US" altLang="ko-KR" sz="4800" b="1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2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493323" y="5881667"/>
            <a:ext cx="8974829" cy="644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8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34A8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THANK YOU</a:t>
            </a:r>
            <a:endParaRPr lang="ko-KR" altLang="en-US" sz="88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34A8FF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6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975396"/>
            <a:ext cx="15480982" cy="93953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IUT Online Lecture </a:t>
            </a:r>
            <a:r>
              <a:rPr kumimoji="1" lang="en-US" altLang="ko-KR" sz="36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: </a:t>
            </a:r>
            <a:r>
              <a:rPr kumimoji="1" lang="en-US" altLang="ko-KR" sz="40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http://online.inha.uz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444309" y="3163721"/>
            <a:ext cx="3400845" cy="3076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367390" y="3964896"/>
            <a:ext cx="5619485" cy="7371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Input your ID and Password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Click "Log in"</a:t>
            </a:r>
            <a:endParaRPr lang="en-US" altLang="ko-KR" sz="2400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702301" y="4935713"/>
            <a:ext cx="4664179" cy="1737360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*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If it is your first time,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the default password is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594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Abc@12345</a:t>
            </a:r>
            <a:endParaRPr lang="en-US" altLang="ko-KR" sz="2400" dirty="0" smtClean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※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FF0000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"A" is a capital letter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FF0000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62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3" y="2237831"/>
            <a:ext cx="10115550" cy="688657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7299704" y="1257204"/>
            <a:ext cx="3827384" cy="631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Click this icon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616119" y="6487550"/>
            <a:ext cx="4991328" cy="631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Click "</a:t>
            </a:r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594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P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594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references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FF0000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10800" y="2254250"/>
            <a:ext cx="396647" cy="466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615602" y="4325271"/>
            <a:ext cx="1398814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2" idx="2"/>
            <a:endCxn id="9" idx="0"/>
          </p:cNvCxnSpPr>
          <p:nvPr/>
        </p:nvCxnSpPr>
        <p:spPr>
          <a:xfrm rot="16200000" flipH="1">
            <a:off x="9628423" y="1473549"/>
            <a:ext cx="365674" cy="119572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3" idx="0"/>
            <a:endCxn id="18" idx="2"/>
          </p:cNvCxnSpPr>
          <p:nvPr/>
        </p:nvCxnSpPr>
        <p:spPr>
          <a:xfrm rot="5400000" flipH="1" flipV="1">
            <a:off x="8327519" y="4500060"/>
            <a:ext cx="1771754" cy="220322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</a:t>
            </a: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Change password(1/2)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9540" y="2071413"/>
            <a:ext cx="10106025" cy="54483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5731669" y="6494297"/>
            <a:ext cx="4991328" cy="6313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3.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Click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594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Change password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rgbClr val="FF0000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583561" y="5471160"/>
            <a:ext cx="1398814" cy="213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꺾인 연결선 27"/>
          <p:cNvCxnSpPr>
            <a:stCxn id="25" idx="0"/>
            <a:endCxn id="27" idx="2"/>
          </p:cNvCxnSpPr>
          <p:nvPr/>
        </p:nvCxnSpPr>
        <p:spPr>
          <a:xfrm rot="16200000" flipV="1">
            <a:off x="15850263" y="4117226"/>
            <a:ext cx="809777" cy="394436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97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38" y="1970113"/>
            <a:ext cx="10134600" cy="589597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3. Change password(2/2)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69910" y="5471886"/>
            <a:ext cx="1993043" cy="1291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7438240" y="5579253"/>
            <a:ext cx="6498834" cy="1032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Input your new password 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265410" y="6763657"/>
            <a:ext cx="6498834" cy="5486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Click "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594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SAVE CHANGES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356910" y="6800879"/>
            <a:ext cx="1104850" cy="4305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32" y="1617674"/>
            <a:ext cx="10153650" cy="70675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4. Main page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14863" y="5327988"/>
            <a:ext cx="3527294" cy="2962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457689" y="6154198"/>
            <a:ext cx="4210824" cy="13101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You can find </a:t>
            </a:r>
          </a:p>
          <a:p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your courses.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6" name="꺾인 연결선 15"/>
          <p:cNvCxnSpPr/>
          <p:nvPr/>
        </p:nvCxnSpPr>
        <p:spPr>
          <a:xfrm flipV="1">
            <a:off x="7042156" y="6809273"/>
            <a:ext cx="2390115" cy="2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082567" y="8841492"/>
            <a:ext cx="5302818" cy="70472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Click your course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77894" y="6353202"/>
            <a:ext cx="1009346" cy="1815438"/>
          </a:xfrm>
          <a:prstGeom prst="rect">
            <a:avLst/>
          </a:pr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21" idx="3"/>
            <a:endCxn id="20" idx="0"/>
          </p:cNvCxnSpPr>
          <p:nvPr/>
        </p:nvCxnSpPr>
        <p:spPr>
          <a:xfrm>
            <a:off x="4587240" y="7260921"/>
            <a:ext cx="2146736" cy="1580571"/>
          </a:xfrm>
          <a:prstGeom prst="bentConnector2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274" y="2092351"/>
            <a:ext cx="10191750" cy="73342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5. Watching Lecture </a:t>
            </a: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Video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81650" y="6015189"/>
            <a:ext cx="7468249" cy="1032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Click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this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icon and watch lecture video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꺾인 연결선 8"/>
          <p:cNvCxnSpPr>
            <a:endCxn id="28" idx="3"/>
          </p:cNvCxnSpPr>
          <p:nvPr/>
        </p:nvCxnSpPr>
        <p:spPr>
          <a:xfrm rot="10800000">
            <a:off x="5082541" y="6550455"/>
            <a:ext cx="5699111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935440" y="4724477"/>
            <a:ext cx="4296121" cy="468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781651" y="4442596"/>
            <a:ext cx="9441829" cy="1032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You can find the announcement/notice here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27" name="꺾인 연결선 26"/>
          <p:cNvCxnSpPr>
            <a:stCxn id="25" idx="1"/>
            <a:endCxn id="20" idx="3"/>
          </p:cNvCxnSpPr>
          <p:nvPr/>
        </p:nvCxnSpPr>
        <p:spPr>
          <a:xfrm rot="10800000" flipV="1">
            <a:off x="8231561" y="4958811"/>
            <a:ext cx="255009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251960" y="6306614"/>
            <a:ext cx="830580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7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611" y="1687948"/>
            <a:ext cx="7219950" cy="70104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6. Quiz(1/2)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75162" y="7802704"/>
            <a:ext cx="3078313" cy="709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Click "W1 Quiz"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꺾인 연결선 8"/>
          <p:cNvCxnSpPr>
            <a:endCxn id="28" idx="3"/>
          </p:cNvCxnSpPr>
          <p:nvPr/>
        </p:nvCxnSpPr>
        <p:spPr>
          <a:xfrm rot="10800000">
            <a:off x="4647112" y="8157603"/>
            <a:ext cx="1028052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816532" y="7989962"/>
            <a:ext cx="830580" cy="33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0749" y="1687948"/>
            <a:ext cx="10210800" cy="5543550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6632106" y="5451407"/>
            <a:ext cx="5298253" cy="5637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Click "Atte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mpt quiz now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22" name="꺾인 연결선 21"/>
          <p:cNvCxnSpPr>
            <a:endCxn id="23" idx="3"/>
          </p:cNvCxnSpPr>
          <p:nvPr/>
        </p:nvCxnSpPr>
        <p:spPr>
          <a:xfrm rot="10800000" flipV="1">
            <a:off x="15859125" y="5733292"/>
            <a:ext cx="772983" cy="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4530251" y="5534025"/>
            <a:ext cx="1328873" cy="398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749" y="6297063"/>
            <a:ext cx="10115550" cy="554355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17360770" y="9839597"/>
            <a:ext cx="4084768" cy="5637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3. Enter password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* Professors may set  </a:t>
            </a:r>
          </a:p>
          <a:p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password for the quiz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15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180" y="1638377"/>
            <a:ext cx="7705725" cy="61531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3" y="1657427"/>
            <a:ext cx="9953625" cy="613410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6. QUIZ(2/2)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423214" y="8088745"/>
            <a:ext cx="4602907" cy="5162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Click "Finish attempt"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꺾인 연결선 8"/>
          <p:cNvCxnSpPr>
            <a:stCxn id="15" idx="0"/>
            <a:endCxn id="28" idx="2"/>
          </p:cNvCxnSpPr>
          <p:nvPr/>
        </p:nvCxnSpPr>
        <p:spPr>
          <a:xfrm rot="5400000" flipH="1" flipV="1">
            <a:off x="7098521" y="7262466"/>
            <a:ext cx="452427" cy="120013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819562" y="3190144"/>
            <a:ext cx="4296121" cy="350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675320" y="4942706"/>
            <a:ext cx="4350802" cy="1032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Solve the problems </a:t>
            </a:r>
          </a:p>
          <a:p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and check answers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239000" y="7148638"/>
            <a:ext cx="1371600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622355" y="8069694"/>
            <a:ext cx="5502553" cy="1032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3. Click "Submit all and finish"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35732" y="6083604"/>
            <a:ext cx="1638966" cy="487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15674568" y="6571284"/>
            <a:ext cx="0" cy="17048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8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923" y="2714625"/>
            <a:ext cx="10010775" cy="714375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42341" y="-17819"/>
            <a:ext cx="15232227" cy="86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  <a:defRPr/>
            </a:pPr>
            <a:r>
              <a:rPr kumimoji="1" lang="en-US" altLang="ko-KR" sz="3600" b="1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589A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7. Forum</a:t>
            </a:r>
            <a:endParaRPr kumimoji="1" lang="en-US" altLang="ko-KR" sz="36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rgbClr val="00589A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09" y="2714625"/>
            <a:ext cx="7162800" cy="554355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720882" y="7436944"/>
            <a:ext cx="3594568" cy="709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1. Click "W1 Forum"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14" name="꺾인 연결선 13"/>
          <p:cNvCxnSpPr>
            <a:endCxn id="16" idx="3"/>
          </p:cNvCxnSpPr>
          <p:nvPr/>
        </p:nvCxnSpPr>
        <p:spPr>
          <a:xfrm rot="10800000">
            <a:off x="4781550" y="7829943"/>
            <a:ext cx="939334" cy="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62252" y="7662302"/>
            <a:ext cx="919298" cy="33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237653" y="6985778"/>
            <a:ext cx="4938526" cy="709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2. Read the </a:t>
            </a:r>
          </a:p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Forum subject.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987757" y="6678398"/>
            <a:ext cx="5313271" cy="11637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490698" y="8146740"/>
            <a:ext cx="1896102" cy="709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3. Click </a:t>
            </a:r>
          </a:p>
          <a:p>
            <a:r>
              <a:rPr lang="en-US" altLang="ko-KR" sz="2400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"Reply"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22" name="꺾인 연결선 21"/>
          <p:cNvCxnSpPr>
            <a:stCxn id="21" idx="0"/>
            <a:endCxn id="23" idx="3"/>
          </p:cNvCxnSpPr>
          <p:nvPr/>
        </p:nvCxnSpPr>
        <p:spPr>
          <a:xfrm rot="16200000" flipV="1">
            <a:off x="19726212" y="7434202"/>
            <a:ext cx="360176" cy="1064899"/>
          </a:xfrm>
          <a:prstGeom prst="bentConnector2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714518" y="7618924"/>
            <a:ext cx="659332" cy="33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2175128" y="9671116"/>
            <a:ext cx="8263621" cy="7097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240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Arial" panose="020B0604020202020204" pitchFamily="34" charset="0"/>
              </a:rPr>
              <a:t>4. Type your opinion and click the Submit button</a:t>
            </a:r>
            <a:endParaRPr lang="ko-KR" altLang="en-US" sz="2400" dirty="0">
              <a:ln>
                <a:solidFill>
                  <a:schemeClr val="tx1">
                    <a:alpha val="20000"/>
                  </a:schemeClr>
                </a:solidFill>
              </a:ln>
              <a:solidFill>
                <a:schemeClr val="tx1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164477" y="7997582"/>
            <a:ext cx="7011702" cy="1463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3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17686</TotalTime>
  <Words>233</Words>
  <Application>Microsoft Office PowerPoint</Application>
  <PresentationFormat>사용자 지정</PresentationFormat>
  <Paragraphs>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HY헤드라인M</vt:lpstr>
      <vt:lpstr>Calibri Light</vt:lpstr>
      <vt:lpstr>Calibri</vt:lpstr>
      <vt:lpstr>맑은 고딕</vt:lpstr>
      <vt:lpstr>-윤고딕350</vt:lpstr>
      <vt:lpstr>Arial</vt:lpstr>
      <vt:lpstr>Arial Black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USER0002</cp:lastModifiedBy>
  <cp:revision>1337</cp:revision>
  <cp:lastPrinted>2019-07-08T06:54:29Z</cp:lastPrinted>
  <dcterms:created xsi:type="dcterms:W3CDTF">2017-09-06T06:05:32Z</dcterms:created>
  <dcterms:modified xsi:type="dcterms:W3CDTF">2020-09-20T05:13:35Z</dcterms:modified>
</cp:coreProperties>
</file>